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5" r:id="rId26"/>
    <p:sldId id="333" r:id="rId27"/>
    <p:sldId id="352" r:id="rId28"/>
    <p:sldId id="356" r:id="rId29"/>
    <p:sldId id="354" r:id="rId30"/>
    <p:sldId id="309" r:id="rId31"/>
    <p:sldId id="355" r:id="rId32"/>
    <p:sldId id="339" r:id="rId33"/>
    <p:sldId id="413" r:id="rId34"/>
    <p:sldId id="298" r:id="rId35"/>
    <p:sldId id="363" r:id="rId36"/>
    <p:sldId id="324" r:id="rId37"/>
    <p:sldId id="306" r:id="rId38"/>
    <p:sldId id="305" r:id="rId39"/>
    <p:sldId id="299" r:id="rId40"/>
    <p:sldId id="304" r:id="rId41"/>
    <p:sldId id="338" r:id="rId4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056" autoAdjust="0"/>
  </p:normalViewPr>
  <p:slideViewPr>
    <p:cSldViewPr snapToGrid="0">
      <p:cViewPr varScale="1">
        <p:scale>
          <a:sx n="65" d="100"/>
          <a:sy n="65" d="100"/>
        </p:scale>
        <p:origin x="1368" y="3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874538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err="1"/>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err="1"/>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a:t>
            </a:r>
            <a:r>
              <a:rPr lang="pt-BR" dirty="0" err="1"/>
              <a:t>metaheurísticas</a:t>
            </a:r>
            <a:r>
              <a:rPr lang="pt-BR" dirty="0"/>
              <a:t>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a:t>
            </a:r>
            <a:r>
              <a:rPr lang="pt-BR" dirty="0" err="1"/>
              <a:t>metaheurísticas</a:t>
            </a:r>
            <a:r>
              <a:rPr lang="pt-BR" dirty="0"/>
              <a:t>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err="1"/>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31</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s://jupyter.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ensinar as máquinas a se comportar como nós não é uma tarefa tão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lstStyle/>
          <a:p>
            <a:r>
              <a:rPr lang="pt-BR" dirty="0"/>
              <a:t>Criar máquinas que imitem nosso comportamento é um </a:t>
            </a:r>
            <a:r>
              <a:rPr lang="pt-BR" b="1" i="1" dirty="0"/>
              <a:t>problema muito complexo e difícil de ser resolvido</a:t>
            </a:r>
            <a:r>
              <a:rPr lang="pt-BR" dirty="0"/>
              <a:t>.</a:t>
            </a:r>
          </a:p>
          <a:p>
            <a:r>
              <a:rPr lang="pt-BR" dirty="0"/>
              <a:t>Assim, p</a:t>
            </a:r>
            <a:r>
              <a:rPr lang="pt-BR" sz="2800" dirty="0"/>
              <a:t>ara criar máquinas que imitem a inteligência humana, </a:t>
            </a:r>
            <a:r>
              <a:rPr lang="pt-BR" sz="2800" b="1" i="1" dirty="0"/>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404601" y="2308929"/>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404601" y="2955260"/>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150600"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de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b="1" i="1" dirty="0"/>
              <a:t>.</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p:txBody>
          <a:bodyPr/>
          <a:lstStyle/>
          <a:p>
            <a:r>
              <a:rPr lang="pt-BR" dirty="0"/>
              <a:t>Para entendermos o que é o aprendizado de máquina, vamos fazer um paralelo com a programação tradicional.</a:t>
            </a:r>
          </a:p>
          <a:p>
            <a:r>
              <a:rPr lang="pt-BR" dirty="0"/>
              <a:t>Na programação tradicional, o </a:t>
            </a:r>
            <a:r>
              <a:rPr lang="pt-BR" b="1" i="1" dirty="0">
                <a:solidFill>
                  <a:srgbClr val="00B050"/>
                </a:solidFill>
              </a:rPr>
              <a:t>programar cria as regras </a:t>
            </a:r>
            <a:r>
              <a:rPr lang="pt-BR" dirty="0"/>
              <a:t>(i.e., programa) que mapeiam as entradas nas saídas.</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206316"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Essa frase pode ser entendida se reorganizarmos o diagrama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127659" cy="2054595"/>
          </a:xfrm>
        </p:spPr>
        <p:txBody>
          <a:bodyPr>
            <a:normAutofit lnSpcReduction="10000"/>
          </a:bodyPr>
          <a:lstStyle/>
          <a:p>
            <a:r>
              <a:rPr lang="pt-BR" dirty="0"/>
              <a:t>Porém, não basta que o algoritmo de ML aprenda um modelo que faça o mapeamento apenas para os dados do conjunto de treinamento.</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40828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87669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83282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50966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83282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55075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589485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589485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45586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46349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392087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37487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589809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coerente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390577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87061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490" y="5835216"/>
            <a:ext cx="1434990" cy="8141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5439" y="1825624"/>
                <a:ext cx="6627013" cy="5032375"/>
              </a:xfrm>
            </p:spPr>
            <p:txBody>
              <a:bodyPr>
                <a:normAutofit/>
              </a:bodyPr>
              <a:lstStyle/>
              <a:p>
                <a:pPr>
                  <a:spcBef>
                    <a:spcPts val="600"/>
                  </a:spcBef>
                </a:pPr>
                <a:r>
                  <a:rPr lang="pt-BR" dirty="0"/>
                  <a:t>No aprendizado supervisionado, o </a:t>
                </a:r>
                <a:r>
                  <a:rPr lang="pt-BR" b="1" i="1" dirty="0"/>
                  <a:t>algoritmo de ML tem acesso às saídas esperada</a:t>
                </a:r>
                <a:r>
                  <a:rPr lang="pt-BR" dirty="0"/>
                  <a:t>s,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do inglês), para o conjunto de valores de entrada,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5439" y="1825624"/>
                <a:ext cx="6627013" cy="5032375"/>
              </a:xfrm>
              <a:blipFill>
                <a:blip r:embed="rId3"/>
                <a:stretch>
                  <a:fillRect l="-1656" t="-1937" r="-92"/>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4D6480D-F762-23BC-ACFA-BA3911B19279}"/>
              </a:ext>
            </a:extLst>
          </p:cNvPr>
          <p:cNvGrpSpPr/>
          <p:nvPr/>
        </p:nvGrpSpPr>
        <p:grpSpPr>
          <a:xfrm>
            <a:off x="1060179" y="1825624"/>
            <a:ext cx="3184185" cy="2160226"/>
            <a:chOff x="8727918" y="1825624"/>
            <a:chExt cx="3184185" cy="2160226"/>
          </a:xfrm>
        </p:grpSpPr>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101" y="1825624"/>
              <a:ext cx="3111002" cy="212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10870163" y="370885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10870163" y="3708851"/>
                  <a:ext cx="241041" cy="276999"/>
                </a:xfrm>
                <a:prstGeom prst="rect">
                  <a:avLst/>
                </a:prstGeom>
                <a:blipFill>
                  <a:blip r:embed="rId5"/>
                  <a:stretch>
                    <a:fillRect r="-55000"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9801501" y="2039459"/>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9801501" y="2039459"/>
                  <a:ext cx="1222615" cy="276999"/>
                </a:xfrm>
                <a:prstGeom prst="rect">
                  <a:avLst/>
                </a:prstGeom>
                <a:blipFill>
                  <a:blip r:embed="rId6"/>
                  <a:stretch>
                    <a:fillRect b="-44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745897" y="252981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745897" y="2529811"/>
                  <a:ext cx="241041" cy="276999"/>
                </a:xfrm>
                <a:prstGeom prst="rect">
                  <a:avLst/>
                </a:prstGeom>
                <a:blipFill>
                  <a:blip r:embed="rId7"/>
                  <a:stretch>
                    <a:fillRect t="-58974" r="-8889"/>
                  </a:stretch>
                </a:blipFill>
              </p:spPr>
              <p:txBody>
                <a:bodyPr/>
                <a:lstStyle/>
                <a:p>
                  <a:r>
                    <a:rPr lang="pt-BR">
                      <a:noFill/>
                    </a:rPr>
                    <a:t> </a:t>
                  </a:r>
                </a:p>
              </p:txBody>
            </p:sp>
          </mc:Fallback>
        </mc:AlternateContent>
        <p:sp>
          <p:nvSpPr>
            <p:cNvPr id="9" name="Forma livre 8"/>
            <p:cNvSpPr/>
            <p:nvPr/>
          </p:nvSpPr>
          <p:spPr>
            <a:xfrm>
              <a:off x="10898155" y="2183363"/>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 name="Agrupar 11">
            <a:extLst>
              <a:ext uri="{FF2B5EF4-FFF2-40B4-BE49-F238E27FC236}">
                <a16:creationId xmlns:a16="http://schemas.microsoft.com/office/drawing/2014/main" id="{EE7453BF-035F-571F-6156-28B18980983B}"/>
              </a:ext>
            </a:extLst>
          </p:cNvPr>
          <p:cNvGrpSpPr/>
          <p:nvPr/>
        </p:nvGrpSpPr>
        <p:grpSpPr>
          <a:xfrm>
            <a:off x="908103" y="4341811"/>
            <a:ext cx="3861629" cy="1705314"/>
            <a:chOff x="8400584" y="4341811"/>
            <a:chExt cx="3861629" cy="1705314"/>
          </a:xfrm>
        </p:grpSpPr>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0584" y="4341811"/>
              <a:ext cx="3791416" cy="1212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8563403" y="5554682"/>
                  <a:ext cx="3698810"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8563403" y="5554682"/>
                  <a:ext cx="3698810" cy="492443"/>
                </a:xfrm>
                <a:prstGeom prst="rect">
                  <a:avLst/>
                </a:prstGeom>
                <a:blipFill>
                  <a:blip r:embed="rId9"/>
                  <a:stretch>
                    <a:fillRect t="-1235" b="-9877"/>
                  </a:stretch>
                </a:blipFill>
              </p:spPr>
              <p:txBody>
                <a:bodyPr/>
                <a:lstStyle/>
                <a:p>
                  <a:r>
                    <a:rPr lang="pt-BR">
                      <a:noFill/>
                    </a:rPr>
                    <a:t> </a:t>
                  </a:r>
                </a:p>
              </p:txBody>
            </p:sp>
          </mc:Fallback>
        </mc:AlternateContent>
      </p:grpSp>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49957" y="1825624"/>
                <a:ext cx="6213513"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t>aprender</a:t>
                </a:r>
                <a:r>
                  <a:rPr lang="pt-BR" dirty="0"/>
                  <a:t> uma </a:t>
                </a:r>
                <a:r>
                  <a:rPr lang="pt-BR" b="1" i="1" dirty="0"/>
                  <a:t>função</a:t>
                </a:r>
                <a:r>
                  <a:rPr lang="pt-BR" dirty="0"/>
                  <a:t> que </a:t>
                </a:r>
                <a:r>
                  <a:rPr lang="pt-BR" b="1" i="1" dirty="0"/>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Exemplo: experiência vs.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Exemplo: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49957" y="1825624"/>
                <a:ext cx="6213513" cy="5032375"/>
              </a:xfrm>
              <a:blipFill>
                <a:blip r:embed="rId3"/>
                <a:stretch>
                  <a:fillRect l="-1766" t="-1937" r="-1472" b="-1695"/>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EE1D62FE-C09C-7E36-4A03-FCDE27273F9F}"/>
              </a:ext>
            </a:extLst>
          </p:cNvPr>
          <p:cNvGrpSpPr/>
          <p:nvPr/>
        </p:nvGrpSpPr>
        <p:grpSpPr>
          <a:xfrm>
            <a:off x="1060179" y="1825624"/>
            <a:ext cx="3184185" cy="2160226"/>
            <a:chOff x="8727918" y="1825624"/>
            <a:chExt cx="3184185" cy="2160226"/>
          </a:xfrm>
        </p:grpSpPr>
        <p:pic>
          <p:nvPicPr>
            <p:cNvPr id="12" name="Picture 4" descr="Machine Learning : Simple Linear Regression – Anirudh Sethi Blog !">
              <a:extLst>
                <a:ext uri="{FF2B5EF4-FFF2-40B4-BE49-F238E27FC236}">
                  <a16:creationId xmlns:a16="http://schemas.microsoft.com/office/drawing/2014/main" id="{2AF84954-CC05-99A4-79C0-E48D4DBBB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101" y="1825624"/>
              <a:ext cx="3111002" cy="212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07799EC-54D0-CEEA-616A-EB5CD62C18BE}"/>
                    </a:ext>
                  </a:extLst>
                </p:cNvPr>
                <p:cNvSpPr txBox="1"/>
                <p:nvPr/>
              </p:nvSpPr>
              <p:spPr>
                <a:xfrm>
                  <a:off x="10870163" y="370885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13" name="CaixaDeTexto 12">
                  <a:extLst>
                    <a:ext uri="{FF2B5EF4-FFF2-40B4-BE49-F238E27FC236}">
                      <a16:creationId xmlns:a16="http://schemas.microsoft.com/office/drawing/2014/main" id="{D07799EC-54D0-CEEA-616A-EB5CD62C18BE}"/>
                    </a:ext>
                  </a:extLst>
                </p:cNvPr>
                <p:cNvSpPr txBox="1">
                  <a:spLocks noRot="1" noChangeAspect="1" noMove="1" noResize="1" noEditPoints="1" noAdjustHandles="1" noChangeArrowheads="1" noChangeShapeType="1" noTextEdit="1"/>
                </p:cNvSpPr>
                <p:nvPr/>
              </p:nvSpPr>
              <p:spPr>
                <a:xfrm>
                  <a:off x="10870163" y="3708851"/>
                  <a:ext cx="241041" cy="276999"/>
                </a:xfrm>
                <a:prstGeom prst="rect">
                  <a:avLst/>
                </a:prstGeom>
                <a:blipFill>
                  <a:blip r:embed="rId5"/>
                  <a:stretch>
                    <a:fillRect r="-55000"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83B64408-5FAE-5EA5-2CFB-6004D81987AE}"/>
                    </a:ext>
                  </a:extLst>
                </p:cNvPr>
                <p:cNvSpPr txBox="1"/>
                <p:nvPr/>
              </p:nvSpPr>
              <p:spPr>
                <a:xfrm>
                  <a:off x="9801501" y="2039459"/>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14" name="CaixaDeTexto 13">
                  <a:extLst>
                    <a:ext uri="{FF2B5EF4-FFF2-40B4-BE49-F238E27FC236}">
                      <a16:creationId xmlns:a16="http://schemas.microsoft.com/office/drawing/2014/main" id="{83B64408-5FAE-5EA5-2CFB-6004D81987AE}"/>
                    </a:ext>
                  </a:extLst>
                </p:cNvPr>
                <p:cNvSpPr txBox="1">
                  <a:spLocks noRot="1" noChangeAspect="1" noMove="1" noResize="1" noEditPoints="1" noAdjustHandles="1" noChangeArrowheads="1" noChangeShapeType="1" noTextEdit="1"/>
                </p:cNvSpPr>
                <p:nvPr/>
              </p:nvSpPr>
              <p:spPr>
                <a:xfrm>
                  <a:off x="9801501" y="2039459"/>
                  <a:ext cx="1222615" cy="276999"/>
                </a:xfrm>
                <a:prstGeom prst="rect">
                  <a:avLst/>
                </a:prstGeom>
                <a:blipFill>
                  <a:blip r:embed="rId6"/>
                  <a:stretch>
                    <a:fillRect b="-44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880DE56-3DA1-AEB8-6510-25264C31EB93}"/>
                    </a:ext>
                  </a:extLst>
                </p:cNvPr>
                <p:cNvSpPr txBox="1"/>
                <p:nvPr/>
              </p:nvSpPr>
              <p:spPr>
                <a:xfrm rot="16200000">
                  <a:off x="8745897" y="252981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15" name="CaixaDeTexto 14">
                  <a:extLst>
                    <a:ext uri="{FF2B5EF4-FFF2-40B4-BE49-F238E27FC236}">
                      <a16:creationId xmlns:a16="http://schemas.microsoft.com/office/drawing/2014/main" id="{0880DE56-3DA1-AEB8-6510-25264C31EB93}"/>
                    </a:ext>
                  </a:extLst>
                </p:cNvPr>
                <p:cNvSpPr txBox="1">
                  <a:spLocks noRot="1" noChangeAspect="1" noMove="1" noResize="1" noEditPoints="1" noAdjustHandles="1" noChangeArrowheads="1" noChangeShapeType="1" noTextEdit="1"/>
                </p:cNvSpPr>
                <p:nvPr/>
              </p:nvSpPr>
              <p:spPr>
                <a:xfrm rot="16200000">
                  <a:off x="8745897" y="2529811"/>
                  <a:ext cx="241041" cy="276999"/>
                </a:xfrm>
                <a:prstGeom prst="rect">
                  <a:avLst/>
                </a:prstGeom>
                <a:blipFill>
                  <a:blip r:embed="rId7"/>
                  <a:stretch>
                    <a:fillRect t="-58974" r="-8889"/>
                  </a:stretch>
                </a:blipFill>
              </p:spPr>
              <p:txBody>
                <a:bodyPr/>
                <a:lstStyle/>
                <a:p>
                  <a:r>
                    <a:rPr lang="pt-BR">
                      <a:noFill/>
                    </a:rPr>
                    <a:t> </a:t>
                  </a:r>
                </a:p>
              </p:txBody>
            </p:sp>
          </mc:Fallback>
        </mc:AlternateContent>
        <p:sp>
          <p:nvSpPr>
            <p:cNvPr id="16" name="Forma livre 8">
              <a:extLst>
                <a:ext uri="{FF2B5EF4-FFF2-40B4-BE49-F238E27FC236}">
                  <a16:creationId xmlns:a16="http://schemas.microsoft.com/office/drawing/2014/main" id="{CBF1C9A8-FD3E-3B8E-0165-8F55C681D4B0}"/>
                </a:ext>
              </a:extLst>
            </p:cNvPr>
            <p:cNvSpPr/>
            <p:nvPr/>
          </p:nvSpPr>
          <p:spPr>
            <a:xfrm>
              <a:off x="10898155" y="2183363"/>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7" name="Agrupar 16">
            <a:extLst>
              <a:ext uri="{FF2B5EF4-FFF2-40B4-BE49-F238E27FC236}">
                <a16:creationId xmlns:a16="http://schemas.microsoft.com/office/drawing/2014/main" id="{3EA85468-8A90-21F4-570A-E61D741DB725}"/>
              </a:ext>
            </a:extLst>
          </p:cNvPr>
          <p:cNvGrpSpPr/>
          <p:nvPr/>
        </p:nvGrpSpPr>
        <p:grpSpPr>
          <a:xfrm>
            <a:off x="908103" y="4341811"/>
            <a:ext cx="3861629" cy="1705314"/>
            <a:chOff x="8400584" y="4341811"/>
            <a:chExt cx="3861629" cy="1705314"/>
          </a:xfrm>
        </p:grpSpPr>
        <p:pic>
          <p:nvPicPr>
            <p:cNvPr id="18" name="Picture 4" descr="Image result for supervised learning">
              <a:extLst>
                <a:ext uri="{FF2B5EF4-FFF2-40B4-BE49-F238E27FC236}">
                  <a16:creationId xmlns:a16="http://schemas.microsoft.com/office/drawing/2014/main" id="{B565C40C-ABA9-5384-9C46-47E32513B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0584" y="4341811"/>
              <a:ext cx="3791416" cy="1212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032E345-C0A0-840E-767F-318F63D44B37}"/>
                    </a:ext>
                  </a:extLst>
                </p:cNvPr>
                <p:cNvSpPr txBox="1"/>
                <p:nvPr/>
              </p:nvSpPr>
              <p:spPr>
                <a:xfrm>
                  <a:off x="8563403" y="5554682"/>
                  <a:ext cx="3698810"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9" name="CaixaDeTexto 18">
                  <a:extLst>
                    <a:ext uri="{FF2B5EF4-FFF2-40B4-BE49-F238E27FC236}">
                      <a16:creationId xmlns:a16="http://schemas.microsoft.com/office/drawing/2014/main" id="{9032E345-C0A0-840E-767F-318F63D44B37}"/>
                    </a:ext>
                  </a:extLst>
                </p:cNvPr>
                <p:cNvSpPr txBox="1">
                  <a:spLocks noRot="1" noChangeAspect="1" noMove="1" noResize="1" noEditPoints="1" noAdjustHandles="1" noChangeArrowheads="1" noChangeShapeType="1" noTextEdit="1"/>
                </p:cNvSpPr>
                <p:nvPr/>
              </p:nvSpPr>
              <p:spPr>
                <a:xfrm>
                  <a:off x="8563403" y="5554682"/>
                  <a:ext cx="3698810" cy="492443"/>
                </a:xfrm>
                <a:prstGeom prst="rect">
                  <a:avLst/>
                </a:prstGeom>
                <a:blipFill>
                  <a:blip r:embed="rId9"/>
                  <a:stretch>
                    <a:fillRect t="-1235" b="-9877"/>
                  </a:stretch>
                </a:blipFill>
              </p:spPr>
              <p:txBody>
                <a:bodyPr/>
                <a:lstStyle/>
                <a:p>
                  <a:r>
                    <a:rPr lang="pt-BR">
                      <a:noFill/>
                    </a:rPr>
                    <a:t> </a:t>
                  </a:r>
                </a:p>
              </p:txBody>
            </p:sp>
          </mc:Fallback>
        </mc:AlternateContent>
      </p:grpSp>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4891489" y="1634257"/>
                <a:ext cx="7185679" cy="5108065"/>
              </a:xfrm>
            </p:spPr>
            <p:txBody>
              <a:bodyPr vert="horz" lIns="91440" tIns="45720" rIns="91440" bIns="45720" rtlCol="0" anchor="t">
                <a:normAutofit/>
              </a:bodyPr>
              <a:lstStyle/>
              <a:p>
                <a:r>
                  <a:rPr lang="pt-BR" dirty="0"/>
                  <a:t>Neste tipo de aprendizado, os algoritmos não têm acesso às saídas esperadas,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similaridade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4891489" y="1634257"/>
                <a:ext cx="7185679" cy="5108065"/>
              </a:xfrm>
              <a:blipFill>
                <a:blip r:embed="rId3"/>
                <a:stretch>
                  <a:fillRect l="-1527" t="-1909" r="-1018"/>
                </a:stretch>
              </a:blipFill>
            </p:spPr>
            <p:txBody>
              <a:bodyPr/>
              <a:lstStyle/>
              <a:p>
                <a:r>
                  <a:rPr lang="pt-BR">
                    <a:noFill/>
                  </a:rPr>
                  <a:t> </a:t>
                </a:r>
              </a:p>
            </p:txBody>
          </p:sp>
        </mc:Fallback>
      </mc:AlternateContent>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a:bodyPr>
          <a:lstStyle/>
          <a:p>
            <a:r>
              <a:rPr lang="pt-BR" dirty="0"/>
              <a:t>Os algoritmos tratam problemas de clusterização, redução de dimensionalidade, detecção de anomalias (</a:t>
            </a:r>
            <a:r>
              <a:rPr lang="pt-BR" i="1" dirty="0"/>
              <a:t>outliers</a:t>
            </a:r>
            <a:r>
              <a:rPr lang="pt-BR" dirty="0"/>
              <a:t>) e aprendizado de regras de associação.</a:t>
            </a:r>
            <a:endParaRPr lang="pt-BR" dirty="0">
              <a:cs typeface="Calibri"/>
            </a:endParaRPr>
          </a:p>
        </p:txBody>
      </p:sp>
      <p:pic>
        <p:nvPicPr>
          <p:cNvPr id="3074" name="Picture 2" descr="https://www.ecloudvalley.com/wp-content/uploads/2019/09/Unsupervised-learning.png">
            <a:extLst>
              <a:ext uri="{FF2B5EF4-FFF2-40B4-BE49-F238E27FC236}">
                <a16:creationId xmlns:a16="http://schemas.microsoft.com/office/drawing/2014/main" id="{E1E9C2D9-93F7-4EA6-9C7E-D658C245274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id="{F20F10B0-B790-4630-9FD0-F82B2B0DF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id="{5E7788A9-1556-48E2-A68C-C98CBCD57C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id="{91C7F0A4-66BC-4E4C-B7C9-061F6072724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926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98432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3"/>
            <a:ext cx="11189678" cy="4022517"/>
          </a:xfrm>
        </p:spPr>
        <p:txBody>
          <a:bodyPr>
            <a:normAutofit fontScale="92500" lnSpcReduction="10000"/>
          </a:bodyPr>
          <a:lstStyle/>
          <a:p>
            <a:r>
              <a:rPr lang="pt-BR" dirty="0"/>
              <a:t>Neste tipo de aprendizado, os algoritmos têm acesso a exemplos de treinamento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combinar, por exemplo, algoritmos de </a:t>
            </a:r>
            <a:r>
              <a:rPr lang="pt-BR" b="1" i="1" dirty="0"/>
              <a:t>clusterização </a:t>
            </a:r>
            <a:r>
              <a:rPr lang="pt-BR" dirty="0"/>
              <a:t>e </a:t>
            </a:r>
            <a:r>
              <a:rPr lang="pt-BR" b="1" i="1" dirty="0"/>
              <a:t>classificação</a:t>
            </a:r>
            <a:r>
              <a:rPr lang="pt-BR" dirty="0"/>
              <a:t>.</a:t>
            </a:r>
            <a:endParaRPr lang="pt-BR"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149" y="5570525"/>
            <a:ext cx="4988963" cy="1287475"/>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de aprendizado totalmente diferente das anteriores, pois </a:t>
            </a:r>
            <a:r>
              <a:rPr lang="pt-BR" b="1" i="1" dirty="0"/>
              <a:t>não temos exemplos de treinamento</a:t>
            </a:r>
            <a:r>
              <a:rPr lang="pt-BR" dirty="0"/>
              <a:t>, sejam eles rotulados ou não.</a:t>
            </a:r>
          </a:p>
          <a:p>
            <a:pPr marL="171450" indent="-171450"/>
            <a:r>
              <a:rPr lang="pt-BR" dirty="0"/>
              <a:t>O algoritmo de aprendizado 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t>política</a:t>
            </a:r>
            <a:r>
              <a:rPr lang="pt-BR" dirty="0"/>
              <a:t> é uma </a:t>
            </a:r>
            <a:r>
              <a:rPr lang="pt-BR" b="1" i="1" dirty="0"/>
              <a:t>função</a:t>
            </a:r>
            <a:r>
              <a:rPr lang="pt-BR" dirty="0"/>
              <a:t>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8"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9"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Aprendizado </a:t>
            </a:r>
            <a:r>
              <a:rPr lang="pt-PT" dirty="0" err="1"/>
              <a:t>metaheurístico</a:t>
            </a:r>
            <a:endParaRPr lang="en-US" dirty="0"/>
          </a:p>
        </p:txBody>
      </p:sp>
      <p:sp>
        <p:nvSpPr>
          <p:cNvPr id="3" name="Espaço Reservado para Conteúdo 2"/>
          <p:cNvSpPr>
            <a:spLocks noGrp="1"/>
          </p:cNvSpPr>
          <p:nvPr>
            <p:ph idx="1"/>
          </p:nvPr>
        </p:nvSpPr>
        <p:spPr>
          <a:xfrm>
            <a:off x="838201" y="1825624"/>
            <a:ext cx="10938468" cy="5032375"/>
          </a:xfrm>
        </p:spPr>
        <p:txBody>
          <a:bodyPr>
            <a:normAutofit fontScale="92500" lnSpcReduction="20000"/>
          </a:bodyPr>
          <a:lstStyle/>
          <a:p>
            <a:pPr algn="just"/>
            <a:r>
              <a:rPr lang="pt-BR" dirty="0"/>
              <a:t>Uma </a:t>
            </a:r>
            <a:r>
              <a:rPr lang="pt-BR" b="1" i="1" dirty="0" err="1"/>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a:t>
            </a:r>
            <a:r>
              <a:rPr lang="pt-BR" dirty="0" err="1"/>
              <a:t>metaheurísticas</a:t>
            </a:r>
            <a:r>
              <a:rPr lang="pt-BR" dirty="0"/>
              <a:t>:</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do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a:t>
            </a:r>
            <a:r>
              <a:rPr lang="pt-BR" dirty="0" err="1"/>
              <a:t>IoT</a:t>
            </a:r>
            <a:r>
              <a:rPr lang="pt-BR" dirty="0"/>
              <a: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 de otimização da colônia de formigas).</a:t>
            </a:r>
          </a:p>
        </p:txBody>
      </p:sp>
    </p:spTree>
    <p:extLst>
      <p:ext uri="{BB962C8B-B14F-4D97-AF65-F5344CB8AC3E}">
        <p14:creationId xmlns:p14="http://schemas.microsoft.com/office/powerpoint/2010/main" val="3670090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838198" y="1825624"/>
            <a:ext cx="7882055"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8720252" y="26680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215405"/>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criação e edição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 edição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825624"/>
                <a:ext cx="6896101" cy="5032376"/>
              </a:xfrm>
            </p:spPr>
            <p:txBody>
              <a:bodyPr>
                <a:normAutofit/>
              </a:bodyPr>
              <a:lstStyle/>
              <a:p>
                <a:r>
                  <a:rPr lang="pt-BR" dirty="0"/>
                  <a:t>O objetivo desta </a:t>
                </a:r>
                <a:r>
                  <a:rPr lang="pt-BR" b="1" i="1" dirty="0"/>
                  <a:t>primeira parte do curso </a:t>
                </a:r>
                <a:r>
                  <a:rPr lang="pt-BR" dirty="0"/>
                  <a:t>é encontrar uma </a:t>
                </a:r>
                <a:r>
                  <a:rPr lang="pt-BR" b="1" i="1" dirty="0"/>
                  <a:t>função</a:t>
                </a:r>
                <a:r>
                  <a:rPr lang="pt-BR" dirty="0"/>
                  <a:t>, usando aprendizado de máquina, que </a:t>
                </a:r>
                <a:r>
                  <a:rPr lang="pt-BR" b="1" i="1" dirty="0"/>
                  <a:t>aproxime</a:t>
                </a:r>
                <a:r>
                  <a:rPr lang="pt-BR" dirty="0"/>
                  <a:t> o comportamento de um </a:t>
                </a:r>
                <a:r>
                  <a:rPr lang="pt-BR" b="1" i="1" dirty="0"/>
                  <a:t>conjunto de amostras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t>melhor forma possível</a:t>
                </a:r>
                <a:r>
                  <a:rPr lang="pt-BR" dirty="0"/>
                  <a:t>.</a:t>
                </a:r>
              </a:p>
              <a:p>
                <a:r>
                  <a:rPr lang="pt-BR" dirty="0"/>
                  <a:t>Na maioria dos casos, nós não conhecemos o </a:t>
                </a:r>
                <a:r>
                  <a:rPr lang="pt-BR" b="1" i="1" dirty="0"/>
                  <a:t>mapeamento verdadeiro </a:t>
                </a:r>
                <a:r>
                  <a:rPr lang="pt-BR" dirty="0"/>
                  <a:t>(muitas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(função) é boa.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825624"/>
                <a:ext cx="6896101" cy="5032376"/>
              </a:xfrm>
              <a:blipFill rotWithShape="0">
                <a:blip r:embed="rId3"/>
                <a:stretch>
                  <a:fillRect l="-1502" t="-1937" r="-2739"/>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7734299" y="1825624"/>
            <a:ext cx="4238624" cy="2890602"/>
          </a:xfrm>
          <a:prstGeom prst="rect">
            <a:avLst/>
          </a:prstGeom>
        </p:spPr>
      </p:pic>
      <p:sp>
        <p:nvSpPr>
          <p:cNvPr id="8" name="Retângulo 7"/>
          <p:cNvSpPr/>
          <p:nvPr/>
        </p:nvSpPr>
        <p:spPr>
          <a:xfrm>
            <a:off x="7734299" y="4851162"/>
            <a:ext cx="4238624" cy="923330"/>
          </a:xfrm>
          <a:prstGeom prst="rect">
            <a:avLst/>
          </a:prstGeom>
        </p:spPr>
        <p:txBody>
          <a:bodyPr wrap="square">
            <a:spAutoFit/>
          </a:bodyPr>
          <a:lstStyle/>
          <a:p>
            <a:pPr algn="ctr"/>
            <a:r>
              <a:rPr lang="pt-BR" b="1" dirty="0"/>
              <a:t>Exemplo</a:t>
            </a:r>
            <a:r>
              <a:rPr lang="pt-BR" dirty="0"/>
              <a:t>: dada a previsão da temperatura para um dia qualquer, quantos picolés serão vendidos?</a:t>
            </a:r>
          </a:p>
        </p:txBody>
      </p:sp>
    </p:spTree>
    <p:extLst>
      <p:ext uri="{BB962C8B-B14F-4D97-AF65-F5344CB8AC3E}">
        <p14:creationId xmlns:p14="http://schemas.microsoft.com/office/powerpoint/2010/main" val="234747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a:t>
            </a:r>
            <a:r>
              <a:rPr lang="pt-BR" dirty="0" err="1"/>
              <a:t>and</a:t>
            </a:r>
            <a:r>
              <a:rPr lang="pt-BR" dirty="0"/>
              <a:t>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a:t>
            </a:r>
            <a:r>
              <a:rPr lang="en-US" dirty="0" err="1"/>
              <a:t>horários</a:t>
            </a:r>
            <a:r>
              <a:rPr lang="en-US" dirty="0"/>
              <a:t> de </a:t>
            </a:r>
            <a:r>
              <a:rPr lang="en-US" dirty="0" err="1"/>
              <a:t>entrega</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en-US" dirty="0" err="1"/>
              <a:t>Vídeos</a:t>
            </a:r>
            <a:r>
              <a:rPr lang="en-US" dirty="0"/>
              <a:t> </a:t>
            </a:r>
            <a:r>
              <a:rPr lang="en-US" dirty="0" err="1"/>
              <a:t>sobre</a:t>
            </a:r>
            <a:r>
              <a:rPr lang="en-US" dirty="0"/>
              <a:t> Python e </a:t>
            </a:r>
            <a:r>
              <a:rPr lang="en-US" dirty="0" err="1"/>
              <a:t>como</a:t>
            </a:r>
            <a:r>
              <a:rPr lang="en-US" dirty="0"/>
              <a:t> usar o </a:t>
            </a:r>
            <a:r>
              <a:rPr lang="en-US" dirty="0" err="1"/>
              <a:t>Colab</a:t>
            </a:r>
            <a:r>
              <a:rPr lang="en-US" dirty="0"/>
              <a:t> </a:t>
            </a:r>
            <a:r>
              <a:rPr lang="en-US" dirty="0" err="1"/>
              <a:t>estão</a:t>
            </a:r>
            <a:r>
              <a:rPr lang="en-US" dirty="0"/>
              <a:t> </a:t>
            </a:r>
            <a:r>
              <a:rPr lang="pt-BR" dirty="0"/>
              <a:t>na pasta "</a:t>
            </a:r>
            <a:r>
              <a:rPr lang="pt-BR"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a:t>
            </a:r>
            <a:r>
              <a:rPr lang="pt-BR" dirty="0" err="1"/>
              <a:t>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a:t>
            </a:r>
            <a:r>
              <a:rPr lang="pt-BR" b="1" i="1"/>
              <a:t>capacidades </a:t>
            </a:r>
            <a:r>
              <a:rPr lang="pt-BR" sz="2800" b="1" i="1"/>
              <a:t>humanas</a:t>
            </a:r>
            <a:r>
              <a:rPr lang="pt-BR" sz="2800"/>
              <a:t>.</a:t>
            </a:r>
            <a:endParaRPr lang="pt-BR" sz="2800" dirty="0"/>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Controle de 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8618</TotalTime>
  <Words>8756</Words>
  <Application>Microsoft Office PowerPoint</Application>
  <PresentationFormat>Widescreen</PresentationFormat>
  <Paragraphs>613</Paragraphs>
  <Slides>41</Slides>
  <Notes>29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41</vt:i4>
      </vt:variant>
    </vt:vector>
  </HeadingPairs>
  <TitlesOfParts>
    <vt:vector size="48"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1916</cp:revision>
  <dcterms:created xsi:type="dcterms:W3CDTF">2020-01-20T13:50:05Z</dcterms:created>
  <dcterms:modified xsi:type="dcterms:W3CDTF">2023-08-04T03:19:37Z</dcterms:modified>
</cp:coreProperties>
</file>